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79" r:id="rId3"/>
    <p:sldId id="280" r:id="rId4"/>
    <p:sldId id="281" r:id="rId5"/>
    <p:sldId id="282" r:id="rId6"/>
    <p:sldId id="284" r:id="rId7"/>
    <p:sldId id="286" r:id="rId8"/>
    <p:sldId id="288" r:id="rId9"/>
    <p:sldId id="289" r:id="rId10"/>
    <p:sldId id="287" r:id="rId11"/>
    <p:sldId id="285" r:id="rId12"/>
    <p:sldId id="291" r:id="rId13"/>
    <p:sldId id="290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DDA483C-3426-5742-A5B3-747691713A67}">
          <p14:sldIdLst>
            <p14:sldId id="256"/>
          </p14:sldIdLst>
        </p14:section>
        <p14:section name="transmart" id="{2C805354-09AF-B04D-A9A6-6DED36378541}">
          <p14:sldIdLst>
            <p14:sldId id="279"/>
            <p14:sldId id="280"/>
            <p14:sldId id="281"/>
            <p14:sldId id="282"/>
            <p14:sldId id="284"/>
            <p14:sldId id="286"/>
            <p14:sldId id="288"/>
            <p14:sldId id="289"/>
            <p14:sldId id="287"/>
            <p14:sldId id="285"/>
            <p14:sldId id="291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-15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520C7-E416-3A40-BDE1-5599C7C8C465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65C4D1E-4740-3943-BFFC-671CE8BACE97}">
      <dgm:prSet phldrT="[文本]"/>
      <dgm:spPr/>
      <dgm:t>
        <a:bodyPr/>
        <a:lstStyle/>
        <a:p>
          <a:r>
            <a:rPr lang="zh-CN" altLang="en-US" dirty="0" smtClean="0"/>
            <a:t>本地化</a:t>
          </a:r>
          <a:endParaRPr lang="zh-CN" altLang="en-US" dirty="0"/>
        </a:p>
      </dgm:t>
    </dgm:pt>
    <dgm:pt modelId="{7FD6DBA9-FE14-2D42-994F-8BCFB811A9B1}" type="parTrans" cxnId="{FC25D3C2-DAD1-5B43-8C58-D095AA118104}">
      <dgm:prSet/>
      <dgm:spPr/>
      <dgm:t>
        <a:bodyPr/>
        <a:lstStyle/>
        <a:p>
          <a:endParaRPr lang="zh-CN" altLang="en-US"/>
        </a:p>
      </dgm:t>
    </dgm:pt>
    <dgm:pt modelId="{99863341-6B04-7044-8C89-13901AE1C092}" type="sibTrans" cxnId="{FC25D3C2-DAD1-5B43-8C58-D095AA118104}">
      <dgm:prSet/>
      <dgm:spPr/>
      <dgm:t>
        <a:bodyPr/>
        <a:lstStyle/>
        <a:p>
          <a:endParaRPr lang="zh-CN" altLang="en-US"/>
        </a:p>
      </dgm:t>
    </dgm:pt>
    <dgm:pt modelId="{700A891D-DA55-694A-B5EC-2CD92037C6C2}">
      <dgm:prSet phldrT="[文本]" custT="1"/>
      <dgm:spPr/>
      <dgm:t>
        <a:bodyPr/>
        <a:lstStyle/>
        <a:p>
          <a:r>
            <a:rPr lang="zh-CN" altLang="en-US" sz="1800" dirty="0" smtClean="0"/>
            <a:t>语言使用友好</a:t>
          </a:r>
          <a:r>
            <a:rPr lang="en-US" altLang="zh-CN" sz="2800" dirty="0" smtClean="0"/>
            <a:t>–</a:t>
          </a:r>
          <a:r>
            <a:rPr lang="zh-CN" altLang="en-US" sz="2800" dirty="0" smtClean="0"/>
            <a:t> </a:t>
          </a:r>
          <a:r>
            <a:rPr lang="zh-CN" altLang="en-US" sz="1400" b="1" dirty="0" smtClean="0"/>
            <a:t>首个具备中文版本的转化医学数据平台</a:t>
          </a:r>
          <a:endParaRPr lang="zh-CN" altLang="en-US" sz="1600" b="1" dirty="0"/>
        </a:p>
      </dgm:t>
    </dgm:pt>
    <dgm:pt modelId="{C430B8CF-9326-7A40-B71D-A6F5894FA5F2}" type="parTrans" cxnId="{C8E469BC-9BA8-E747-9D3C-BFA3BEBB89D3}">
      <dgm:prSet/>
      <dgm:spPr/>
      <dgm:t>
        <a:bodyPr/>
        <a:lstStyle/>
        <a:p>
          <a:endParaRPr lang="zh-CN" altLang="en-US"/>
        </a:p>
      </dgm:t>
    </dgm:pt>
    <dgm:pt modelId="{3B6DBFCF-186C-A64B-9FC8-2E5B63C85816}" type="sibTrans" cxnId="{C8E469BC-9BA8-E747-9D3C-BFA3BEBB89D3}">
      <dgm:prSet/>
      <dgm:spPr/>
      <dgm:t>
        <a:bodyPr/>
        <a:lstStyle/>
        <a:p>
          <a:endParaRPr lang="zh-CN" altLang="en-US"/>
        </a:p>
      </dgm:t>
    </dgm:pt>
    <dgm:pt modelId="{5A9C5FC5-B5A9-6F45-82C0-ECE88E31E68E}">
      <dgm:prSet phldrT="[文本]"/>
      <dgm:spPr/>
      <dgm:t>
        <a:bodyPr/>
        <a:lstStyle/>
        <a:p>
          <a:r>
            <a:rPr lang="zh-CN" altLang="en-US" dirty="0" smtClean="0"/>
            <a:t>定制化</a:t>
          </a:r>
          <a:endParaRPr lang="zh-CN" altLang="en-US" dirty="0"/>
        </a:p>
      </dgm:t>
    </dgm:pt>
    <dgm:pt modelId="{DEB2E6FC-9D64-6B4B-8849-81616D0A8042}" type="parTrans" cxnId="{E5E52923-031B-C54A-95E9-386E00548F66}">
      <dgm:prSet/>
      <dgm:spPr/>
      <dgm:t>
        <a:bodyPr/>
        <a:lstStyle/>
        <a:p>
          <a:endParaRPr lang="zh-CN" altLang="en-US"/>
        </a:p>
      </dgm:t>
    </dgm:pt>
    <dgm:pt modelId="{6D315481-9DB0-C14C-9AFD-0AB3BA52C748}" type="sibTrans" cxnId="{E5E52923-031B-C54A-95E9-386E00548F66}">
      <dgm:prSet/>
      <dgm:spPr/>
      <dgm:t>
        <a:bodyPr/>
        <a:lstStyle/>
        <a:p>
          <a:endParaRPr lang="zh-CN" altLang="en-US"/>
        </a:p>
      </dgm:t>
    </dgm:pt>
    <dgm:pt modelId="{76338318-02DE-284F-92BF-3C482722EFFD}">
      <dgm:prSet phldrT="[文本]"/>
      <dgm:spPr/>
      <dgm:t>
        <a:bodyPr/>
        <a:lstStyle/>
        <a:p>
          <a:r>
            <a:rPr lang="zh-CN" altLang="en-US" dirty="0" smtClean="0"/>
            <a:t>针对性开发数据分析功能</a:t>
          </a:r>
          <a:endParaRPr lang="zh-CN" altLang="en-US" dirty="0"/>
        </a:p>
      </dgm:t>
    </dgm:pt>
    <dgm:pt modelId="{A7DB4FFE-2B7A-B842-9B7E-609F45D2EF6D}" type="parTrans" cxnId="{212DD1E7-D961-B34D-9246-8FB8FA190027}">
      <dgm:prSet/>
      <dgm:spPr/>
      <dgm:t>
        <a:bodyPr/>
        <a:lstStyle/>
        <a:p>
          <a:endParaRPr lang="zh-CN" altLang="en-US"/>
        </a:p>
      </dgm:t>
    </dgm:pt>
    <dgm:pt modelId="{A2478865-72F8-0247-8E24-A8AB1FBC95C7}" type="sibTrans" cxnId="{212DD1E7-D961-B34D-9246-8FB8FA190027}">
      <dgm:prSet/>
      <dgm:spPr/>
      <dgm:t>
        <a:bodyPr/>
        <a:lstStyle/>
        <a:p>
          <a:endParaRPr lang="zh-CN" altLang="en-US"/>
        </a:p>
      </dgm:t>
    </dgm:pt>
    <dgm:pt modelId="{A18982EF-730A-6143-9120-9DD4351ACE21}">
      <dgm:prSet phldrT="[文本]"/>
      <dgm:spPr/>
      <dgm:t>
        <a:bodyPr/>
        <a:lstStyle/>
        <a:p>
          <a:r>
            <a:rPr lang="zh-CN" altLang="en-US" dirty="0" smtClean="0"/>
            <a:t>集成化</a:t>
          </a:r>
          <a:endParaRPr lang="zh-CN" altLang="en-US" dirty="0"/>
        </a:p>
      </dgm:t>
    </dgm:pt>
    <dgm:pt modelId="{C9DDC3F4-1A96-2A4C-A4F2-F1D17EB528F0}" type="parTrans" cxnId="{7D5E6C06-2E3A-274C-B573-56DCCC5117F1}">
      <dgm:prSet/>
      <dgm:spPr/>
      <dgm:t>
        <a:bodyPr/>
        <a:lstStyle/>
        <a:p>
          <a:endParaRPr lang="zh-CN" altLang="en-US"/>
        </a:p>
      </dgm:t>
    </dgm:pt>
    <dgm:pt modelId="{28566838-6B02-9D4F-8AA2-6B3A64101896}" type="sibTrans" cxnId="{7D5E6C06-2E3A-274C-B573-56DCCC5117F1}">
      <dgm:prSet/>
      <dgm:spPr/>
      <dgm:t>
        <a:bodyPr/>
        <a:lstStyle/>
        <a:p>
          <a:endParaRPr lang="zh-CN" altLang="en-US"/>
        </a:p>
      </dgm:t>
    </dgm:pt>
    <dgm:pt modelId="{FD0834CC-634B-1B47-9A07-002DB1B26B9D}">
      <dgm:prSet phldrT="[文本]"/>
      <dgm:spPr/>
      <dgm:t>
        <a:bodyPr/>
        <a:lstStyle/>
        <a:p>
          <a:r>
            <a:rPr lang="zh-CN" altLang="en-US" dirty="0" smtClean="0"/>
            <a:t>成为行业内临床数据、分子数据集成管理的标准平台</a:t>
          </a:r>
          <a:endParaRPr lang="zh-CN" altLang="en-US" dirty="0"/>
        </a:p>
      </dgm:t>
    </dgm:pt>
    <dgm:pt modelId="{AD604412-5690-BD4E-99DB-9F116791560F}" type="parTrans" cxnId="{DD034286-F0EB-4D45-A209-C5F3A5FCE522}">
      <dgm:prSet/>
      <dgm:spPr/>
      <dgm:t>
        <a:bodyPr/>
        <a:lstStyle/>
        <a:p>
          <a:endParaRPr lang="zh-CN" altLang="en-US"/>
        </a:p>
      </dgm:t>
    </dgm:pt>
    <dgm:pt modelId="{9FF27F2D-AA21-6E4F-9D15-E39EE3FB0283}" type="sibTrans" cxnId="{DD034286-F0EB-4D45-A209-C5F3A5FCE522}">
      <dgm:prSet/>
      <dgm:spPr/>
      <dgm:t>
        <a:bodyPr/>
        <a:lstStyle/>
        <a:p>
          <a:endParaRPr lang="zh-CN" altLang="en-US"/>
        </a:p>
      </dgm:t>
    </dgm:pt>
    <dgm:pt modelId="{9B65AE7E-3A11-E049-B3C5-14EF4CA0085E}">
      <dgm:prSet phldrT="[文本]"/>
      <dgm:spPr/>
      <dgm:t>
        <a:bodyPr/>
        <a:lstStyle/>
        <a:p>
          <a:endParaRPr lang="zh-CN" altLang="en-US" dirty="0"/>
        </a:p>
      </dgm:t>
    </dgm:pt>
    <dgm:pt modelId="{B73A35D3-F644-1941-B637-E667E3067268}" type="parTrans" cxnId="{BACC1349-AFA0-C949-993B-BB7FB480AA5D}">
      <dgm:prSet/>
      <dgm:spPr/>
      <dgm:t>
        <a:bodyPr/>
        <a:lstStyle/>
        <a:p>
          <a:endParaRPr lang="zh-CN" altLang="en-US"/>
        </a:p>
      </dgm:t>
    </dgm:pt>
    <dgm:pt modelId="{C76E8215-8CF9-4542-92B2-645E5A8FEE90}" type="sibTrans" cxnId="{BACC1349-AFA0-C949-993B-BB7FB480AA5D}">
      <dgm:prSet/>
      <dgm:spPr/>
      <dgm:t>
        <a:bodyPr/>
        <a:lstStyle/>
        <a:p>
          <a:endParaRPr lang="zh-CN" altLang="en-US"/>
        </a:p>
      </dgm:t>
    </dgm:pt>
    <dgm:pt modelId="{B2D9A82F-1B02-2C4D-BB3A-A3DA22AE3CBA}">
      <dgm:prSet phldrT="[文本]" custT="1"/>
      <dgm:spPr/>
      <dgm:t>
        <a:bodyPr/>
        <a:lstStyle/>
        <a:p>
          <a:endParaRPr lang="zh-CN" altLang="en-US" sz="1800" b="1" dirty="0"/>
        </a:p>
      </dgm:t>
    </dgm:pt>
    <dgm:pt modelId="{52751971-27E0-CD41-B50E-E04C62B02D3A}" type="parTrans" cxnId="{B66FF364-DAF3-2A45-952C-96502951E65D}">
      <dgm:prSet/>
      <dgm:spPr/>
      <dgm:t>
        <a:bodyPr/>
        <a:lstStyle/>
        <a:p>
          <a:endParaRPr lang="zh-CN" altLang="en-US"/>
        </a:p>
      </dgm:t>
    </dgm:pt>
    <dgm:pt modelId="{B2882ED0-14AD-C749-8DCE-73D36D086691}" type="sibTrans" cxnId="{B66FF364-DAF3-2A45-952C-96502951E65D}">
      <dgm:prSet/>
      <dgm:spPr/>
      <dgm:t>
        <a:bodyPr/>
        <a:lstStyle/>
        <a:p>
          <a:endParaRPr lang="zh-CN" altLang="en-US"/>
        </a:p>
      </dgm:t>
    </dgm:pt>
    <dgm:pt modelId="{BD7B860E-D3EC-6847-BD97-6B724DCB4483}">
      <dgm:prSet phldrT="[文本]" custT="1"/>
      <dgm:spPr/>
      <dgm:t>
        <a:bodyPr/>
        <a:lstStyle/>
        <a:p>
          <a:r>
            <a:rPr lang="zh-CN" altLang="en-US" sz="1800" b="0" dirty="0" smtClean="0"/>
            <a:t>操作界面友好</a:t>
          </a:r>
          <a:endParaRPr lang="zh-CN" altLang="en-US" sz="2400" b="0" dirty="0"/>
        </a:p>
      </dgm:t>
    </dgm:pt>
    <dgm:pt modelId="{2499D847-F804-3B48-865A-080C72CBE95B}" type="parTrans" cxnId="{842AB419-712A-6546-BE0B-1BAAAE4BA012}">
      <dgm:prSet/>
      <dgm:spPr/>
      <dgm:t>
        <a:bodyPr/>
        <a:lstStyle/>
        <a:p>
          <a:endParaRPr lang="zh-CN" altLang="en-US"/>
        </a:p>
      </dgm:t>
    </dgm:pt>
    <dgm:pt modelId="{A83C38C9-97A2-4046-A3F1-544EC8C71C84}" type="sibTrans" cxnId="{842AB419-712A-6546-BE0B-1BAAAE4BA012}">
      <dgm:prSet/>
      <dgm:spPr/>
      <dgm:t>
        <a:bodyPr/>
        <a:lstStyle/>
        <a:p>
          <a:endParaRPr lang="zh-CN" altLang="en-US"/>
        </a:p>
      </dgm:t>
    </dgm:pt>
    <dgm:pt modelId="{CFAB0BB9-A6C6-674D-A6C9-0947644A0E12}">
      <dgm:prSet phldrT="[文本]"/>
      <dgm:spPr/>
      <dgm:t>
        <a:bodyPr/>
        <a:lstStyle/>
        <a:p>
          <a:r>
            <a:rPr lang="zh-CN" altLang="en-US" dirty="0" smtClean="0"/>
            <a:t>定制化开发管理与存储流程</a:t>
          </a:r>
          <a:endParaRPr lang="zh-CN" altLang="en-US" dirty="0"/>
        </a:p>
      </dgm:t>
    </dgm:pt>
    <dgm:pt modelId="{66C72D95-006F-3A4E-9E90-06059BD8D764}" type="parTrans" cxnId="{7A537D06-7585-894C-908C-FEFA7A68CB01}">
      <dgm:prSet/>
      <dgm:spPr/>
      <dgm:t>
        <a:bodyPr/>
        <a:lstStyle/>
        <a:p>
          <a:endParaRPr lang="zh-CN" altLang="en-US"/>
        </a:p>
      </dgm:t>
    </dgm:pt>
    <dgm:pt modelId="{DE0F7536-DBA2-3047-B6BD-52A0F07981D3}" type="sibTrans" cxnId="{7A537D06-7585-894C-908C-FEFA7A68CB01}">
      <dgm:prSet/>
      <dgm:spPr/>
      <dgm:t>
        <a:bodyPr/>
        <a:lstStyle/>
        <a:p>
          <a:endParaRPr lang="zh-CN" altLang="en-US"/>
        </a:p>
      </dgm:t>
    </dgm:pt>
    <dgm:pt modelId="{1F8BC120-9072-6A48-B2DD-483EF214E105}">
      <dgm:prSet phldrT="[文本]"/>
      <dgm:spPr/>
      <dgm:t>
        <a:bodyPr/>
        <a:lstStyle/>
        <a:p>
          <a:r>
            <a:rPr lang="en-US" altLang="zh-CN" dirty="0" smtClean="0"/>
            <a:t>…</a:t>
          </a:r>
          <a:endParaRPr lang="zh-CN" altLang="en-US" dirty="0"/>
        </a:p>
      </dgm:t>
    </dgm:pt>
    <dgm:pt modelId="{437E3B9D-49ED-2E4B-863E-8B45A981B4F9}" type="parTrans" cxnId="{29F2091D-E44F-9745-A6FA-3FEAC24E737E}">
      <dgm:prSet/>
      <dgm:spPr/>
      <dgm:t>
        <a:bodyPr/>
        <a:lstStyle/>
        <a:p>
          <a:endParaRPr lang="zh-CN" altLang="en-US"/>
        </a:p>
      </dgm:t>
    </dgm:pt>
    <dgm:pt modelId="{DB81F901-A34C-4540-9EE6-103B06CF8A0D}" type="sibTrans" cxnId="{29F2091D-E44F-9745-A6FA-3FEAC24E737E}">
      <dgm:prSet/>
      <dgm:spPr/>
      <dgm:t>
        <a:bodyPr/>
        <a:lstStyle/>
        <a:p>
          <a:endParaRPr lang="zh-CN" altLang="en-US"/>
        </a:p>
      </dgm:t>
    </dgm:pt>
    <dgm:pt modelId="{2B1CFF51-6CA3-E142-99D5-E34BD08DB0D0}">
      <dgm:prSet phldrT="[文本]" custT="1"/>
      <dgm:spPr/>
      <dgm:t>
        <a:bodyPr/>
        <a:lstStyle/>
        <a:p>
          <a:r>
            <a:rPr lang="en-US" altLang="zh-CN" sz="1800" b="0" dirty="0" smtClean="0"/>
            <a:t>…</a:t>
          </a:r>
          <a:endParaRPr lang="zh-CN" altLang="en-US" sz="1800" b="0" dirty="0"/>
        </a:p>
      </dgm:t>
    </dgm:pt>
    <dgm:pt modelId="{57CF0C37-D893-3144-A3B8-38D1E34DE19C}" type="parTrans" cxnId="{7CDE8F3E-DECD-F449-A1AB-BE2FC3240E06}">
      <dgm:prSet/>
      <dgm:spPr/>
      <dgm:t>
        <a:bodyPr/>
        <a:lstStyle/>
        <a:p>
          <a:endParaRPr lang="zh-CN" altLang="en-US"/>
        </a:p>
      </dgm:t>
    </dgm:pt>
    <dgm:pt modelId="{E7A9C750-7FFB-874E-924C-99C1C66AC168}" type="sibTrans" cxnId="{7CDE8F3E-DECD-F449-A1AB-BE2FC3240E06}">
      <dgm:prSet/>
      <dgm:spPr/>
      <dgm:t>
        <a:bodyPr/>
        <a:lstStyle/>
        <a:p>
          <a:endParaRPr lang="zh-CN" altLang="en-US"/>
        </a:p>
      </dgm:t>
    </dgm:pt>
    <dgm:pt modelId="{3384F281-233C-6945-B5B2-4EF37E835D31}">
      <dgm:prSet phldrT="[文本]"/>
      <dgm:spPr/>
      <dgm:t>
        <a:bodyPr/>
        <a:lstStyle/>
        <a:p>
          <a:r>
            <a:rPr lang="en-US" altLang="zh-CN" dirty="0" smtClean="0"/>
            <a:t>…</a:t>
          </a:r>
          <a:endParaRPr lang="zh-CN" altLang="en-US" dirty="0"/>
        </a:p>
      </dgm:t>
    </dgm:pt>
    <dgm:pt modelId="{46C36F25-DD54-3F4D-99D8-2AA2C1D06B4D}" type="parTrans" cxnId="{15DA32EA-0A88-BE43-8DB6-D6FB93CB6BDE}">
      <dgm:prSet/>
      <dgm:spPr/>
      <dgm:t>
        <a:bodyPr/>
        <a:lstStyle/>
        <a:p>
          <a:endParaRPr lang="zh-CN" altLang="en-US"/>
        </a:p>
      </dgm:t>
    </dgm:pt>
    <dgm:pt modelId="{860AB201-4E45-E24F-86D7-35FAAF45C4CD}" type="sibTrans" cxnId="{15DA32EA-0A88-BE43-8DB6-D6FB93CB6BDE}">
      <dgm:prSet/>
      <dgm:spPr/>
      <dgm:t>
        <a:bodyPr/>
        <a:lstStyle/>
        <a:p>
          <a:endParaRPr lang="zh-CN" altLang="en-US"/>
        </a:p>
      </dgm:t>
    </dgm:pt>
    <dgm:pt modelId="{75326597-D9F3-7140-9D75-45B0AFC21B86}" type="pres">
      <dgm:prSet presAssocID="{3F4520C7-E416-3A40-BDE1-5599C7C8C465}" presName="linearFlow" presStyleCnt="0">
        <dgm:presLayoutVars>
          <dgm:dir/>
          <dgm:animLvl val="lvl"/>
          <dgm:resizeHandles val="exact"/>
        </dgm:presLayoutVars>
      </dgm:prSet>
      <dgm:spPr/>
    </dgm:pt>
    <dgm:pt modelId="{E03B7388-18BC-5442-AA51-385E6E4A767E}" type="pres">
      <dgm:prSet presAssocID="{665C4D1E-4740-3943-BFFC-671CE8BACE97}" presName="composite" presStyleCnt="0"/>
      <dgm:spPr/>
    </dgm:pt>
    <dgm:pt modelId="{FF8CA2E2-93A1-804E-B583-DBA2ACB10E63}" type="pres">
      <dgm:prSet presAssocID="{665C4D1E-4740-3943-BFFC-671CE8BACE97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5EED97-DE91-7348-B7A5-D8FBA84703A6}" type="pres">
      <dgm:prSet presAssocID="{665C4D1E-4740-3943-BFFC-671CE8BACE97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ECC65D-32C6-5F46-A862-376DB8D3AD1F}" type="pres">
      <dgm:prSet presAssocID="{99863341-6B04-7044-8C89-13901AE1C092}" presName="sp" presStyleCnt="0"/>
      <dgm:spPr/>
    </dgm:pt>
    <dgm:pt modelId="{3196478B-DDF5-C947-A4A1-2B3614667BD7}" type="pres">
      <dgm:prSet presAssocID="{5A9C5FC5-B5A9-6F45-82C0-ECE88E31E68E}" presName="composite" presStyleCnt="0"/>
      <dgm:spPr/>
    </dgm:pt>
    <dgm:pt modelId="{2B53E94D-2D17-D747-B74A-889ED567B18F}" type="pres">
      <dgm:prSet presAssocID="{5A9C5FC5-B5A9-6F45-82C0-ECE88E31E68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B141E80-8C27-CB49-866A-FCB90340E9DD}" type="pres">
      <dgm:prSet presAssocID="{5A9C5FC5-B5A9-6F45-82C0-ECE88E31E68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E07CB3-9AEA-2348-902E-BC4CCE17EB8D}" type="pres">
      <dgm:prSet presAssocID="{6D315481-9DB0-C14C-9AFD-0AB3BA52C748}" presName="sp" presStyleCnt="0"/>
      <dgm:spPr/>
    </dgm:pt>
    <dgm:pt modelId="{D184B538-BD22-C14F-BE6E-31C2554D5BFF}" type="pres">
      <dgm:prSet presAssocID="{A18982EF-730A-6143-9120-9DD4351ACE21}" presName="composite" presStyleCnt="0"/>
      <dgm:spPr/>
    </dgm:pt>
    <dgm:pt modelId="{8522CA1B-3758-2145-890C-EEFBF7F3999F}" type="pres">
      <dgm:prSet presAssocID="{A18982EF-730A-6143-9120-9DD4351ACE21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DBB16B-BCE8-CD4D-9307-95280CAC8E77}" type="pres">
      <dgm:prSet presAssocID="{A18982EF-730A-6143-9120-9DD4351ACE21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A2C37F0-EFF4-414B-8478-DD8299766086}" type="presOf" srcId="{3384F281-233C-6945-B5B2-4EF37E835D31}" destId="{A7DBB16B-BCE8-CD4D-9307-95280CAC8E77}" srcOrd="0" destOrd="1" presId="urn:microsoft.com/office/officeart/2005/8/layout/chevron2"/>
    <dgm:cxn modelId="{7D5E6C06-2E3A-274C-B573-56DCCC5117F1}" srcId="{3F4520C7-E416-3A40-BDE1-5599C7C8C465}" destId="{A18982EF-730A-6143-9120-9DD4351ACE21}" srcOrd="2" destOrd="0" parTransId="{C9DDC3F4-1A96-2A4C-A4F2-F1D17EB528F0}" sibTransId="{28566838-6B02-9D4F-8AA2-6B3A64101896}"/>
    <dgm:cxn modelId="{DD034286-F0EB-4D45-A209-C5F3A5FCE522}" srcId="{A18982EF-730A-6143-9120-9DD4351ACE21}" destId="{FD0834CC-634B-1B47-9A07-002DB1B26B9D}" srcOrd="0" destOrd="0" parTransId="{AD604412-5690-BD4E-99DB-9F116791560F}" sibTransId="{9FF27F2D-AA21-6E4F-9D15-E39EE3FB0283}"/>
    <dgm:cxn modelId="{2B713D78-D956-3845-8C11-F577C4E9CDD5}" type="presOf" srcId="{3F4520C7-E416-3A40-BDE1-5599C7C8C465}" destId="{75326597-D9F3-7140-9D75-45B0AFC21B86}" srcOrd="0" destOrd="0" presId="urn:microsoft.com/office/officeart/2005/8/layout/chevron2"/>
    <dgm:cxn modelId="{C608D5BC-AC8F-3A44-A202-88B57CB46407}" type="presOf" srcId="{76338318-02DE-284F-92BF-3C482722EFFD}" destId="{3B141E80-8C27-CB49-866A-FCB90340E9DD}" srcOrd="0" destOrd="0" presId="urn:microsoft.com/office/officeart/2005/8/layout/chevron2"/>
    <dgm:cxn modelId="{FC25D3C2-DAD1-5B43-8C58-D095AA118104}" srcId="{3F4520C7-E416-3A40-BDE1-5599C7C8C465}" destId="{665C4D1E-4740-3943-BFFC-671CE8BACE97}" srcOrd="0" destOrd="0" parTransId="{7FD6DBA9-FE14-2D42-994F-8BCFB811A9B1}" sibTransId="{99863341-6B04-7044-8C89-13901AE1C092}"/>
    <dgm:cxn modelId="{96A42253-9AA3-FF4F-B552-5A8C7FB8E5EC}" type="presOf" srcId="{5A9C5FC5-B5A9-6F45-82C0-ECE88E31E68E}" destId="{2B53E94D-2D17-D747-B74A-889ED567B18F}" srcOrd="0" destOrd="0" presId="urn:microsoft.com/office/officeart/2005/8/layout/chevron2"/>
    <dgm:cxn modelId="{C8E469BC-9BA8-E747-9D3C-BFA3BEBB89D3}" srcId="{665C4D1E-4740-3943-BFFC-671CE8BACE97}" destId="{700A891D-DA55-694A-B5EC-2CD92037C6C2}" srcOrd="0" destOrd="0" parTransId="{C430B8CF-9326-7A40-B71D-A6F5894FA5F2}" sibTransId="{3B6DBFCF-186C-A64B-9FC8-2E5B63C85816}"/>
    <dgm:cxn modelId="{60D63769-3169-E94E-8DEC-7ACBA7474D9B}" type="presOf" srcId="{700A891D-DA55-694A-B5EC-2CD92037C6C2}" destId="{C15EED97-DE91-7348-B7A5-D8FBA84703A6}" srcOrd="0" destOrd="0" presId="urn:microsoft.com/office/officeart/2005/8/layout/chevron2"/>
    <dgm:cxn modelId="{15DA32EA-0A88-BE43-8DB6-D6FB93CB6BDE}" srcId="{A18982EF-730A-6143-9120-9DD4351ACE21}" destId="{3384F281-233C-6945-B5B2-4EF37E835D31}" srcOrd="1" destOrd="0" parTransId="{46C36F25-DD54-3F4D-99D8-2AA2C1D06B4D}" sibTransId="{860AB201-4E45-E24F-86D7-35FAAF45C4CD}"/>
    <dgm:cxn modelId="{2EDD5EE9-52C0-0745-87A0-AE3EE3B01258}" type="presOf" srcId="{B2D9A82F-1B02-2C4D-BB3A-A3DA22AE3CBA}" destId="{C15EED97-DE91-7348-B7A5-D8FBA84703A6}" srcOrd="0" destOrd="3" presId="urn:microsoft.com/office/officeart/2005/8/layout/chevron2"/>
    <dgm:cxn modelId="{842AB419-712A-6546-BE0B-1BAAAE4BA012}" srcId="{665C4D1E-4740-3943-BFFC-671CE8BACE97}" destId="{BD7B860E-D3EC-6847-BD97-6B724DCB4483}" srcOrd="1" destOrd="0" parTransId="{2499D847-F804-3B48-865A-080C72CBE95B}" sibTransId="{A83C38C9-97A2-4046-A3F1-544EC8C71C84}"/>
    <dgm:cxn modelId="{BACC1349-AFA0-C949-993B-BB7FB480AA5D}" srcId="{A18982EF-730A-6143-9120-9DD4351ACE21}" destId="{9B65AE7E-3A11-E049-B3C5-14EF4CA0085E}" srcOrd="2" destOrd="0" parTransId="{B73A35D3-F644-1941-B637-E667E3067268}" sibTransId="{C76E8215-8CF9-4542-92B2-645E5A8FEE90}"/>
    <dgm:cxn modelId="{57B94A03-B6F1-D54A-BB95-466F37D62F14}" type="presOf" srcId="{A18982EF-730A-6143-9120-9DD4351ACE21}" destId="{8522CA1B-3758-2145-890C-EEFBF7F3999F}" srcOrd="0" destOrd="0" presId="urn:microsoft.com/office/officeart/2005/8/layout/chevron2"/>
    <dgm:cxn modelId="{7CDE8F3E-DECD-F449-A1AB-BE2FC3240E06}" srcId="{665C4D1E-4740-3943-BFFC-671CE8BACE97}" destId="{2B1CFF51-6CA3-E142-99D5-E34BD08DB0D0}" srcOrd="2" destOrd="0" parTransId="{57CF0C37-D893-3144-A3B8-38D1E34DE19C}" sibTransId="{E7A9C750-7FFB-874E-924C-99C1C66AC168}"/>
    <dgm:cxn modelId="{63B85D65-5383-F74B-AC2B-C1EADABCDA87}" type="presOf" srcId="{BD7B860E-D3EC-6847-BD97-6B724DCB4483}" destId="{C15EED97-DE91-7348-B7A5-D8FBA84703A6}" srcOrd="0" destOrd="1" presId="urn:microsoft.com/office/officeart/2005/8/layout/chevron2"/>
    <dgm:cxn modelId="{CD80FD8F-DE18-2D4D-BE45-16C0D6AAFE8A}" type="presOf" srcId="{2B1CFF51-6CA3-E142-99D5-E34BD08DB0D0}" destId="{C15EED97-DE91-7348-B7A5-D8FBA84703A6}" srcOrd="0" destOrd="2" presId="urn:microsoft.com/office/officeart/2005/8/layout/chevron2"/>
    <dgm:cxn modelId="{7A537D06-7585-894C-908C-FEFA7A68CB01}" srcId="{5A9C5FC5-B5A9-6F45-82C0-ECE88E31E68E}" destId="{CFAB0BB9-A6C6-674D-A6C9-0947644A0E12}" srcOrd="1" destOrd="0" parTransId="{66C72D95-006F-3A4E-9E90-06059BD8D764}" sibTransId="{DE0F7536-DBA2-3047-B6BD-52A0F07981D3}"/>
    <dgm:cxn modelId="{88C53AD9-D59C-904B-AD7E-D0D7936B8AC1}" type="presOf" srcId="{CFAB0BB9-A6C6-674D-A6C9-0947644A0E12}" destId="{3B141E80-8C27-CB49-866A-FCB90340E9DD}" srcOrd="0" destOrd="1" presId="urn:microsoft.com/office/officeart/2005/8/layout/chevron2"/>
    <dgm:cxn modelId="{80C80A7D-A100-AD47-8DD2-B61BA210F81B}" type="presOf" srcId="{FD0834CC-634B-1B47-9A07-002DB1B26B9D}" destId="{A7DBB16B-BCE8-CD4D-9307-95280CAC8E77}" srcOrd="0" destOrd="0" presId="urn:microsoft.com/office/officeart/2005/8/layout/chevron2"/>
    <dgm:cxn modelId="{212DD1E7-D961-B34D-9246-8FB8FA190027}" srcId="{5A9C5FC5-B5A9-6F45-82C0-ECE88E31E68E}" destId="{76338318-02DE-284F-92BF-3C482722EFFD}" srcOrd="0" destOrd="0" parTransId="{A7DB4FFE-2B7A-B842-9B7E-609F45D2EF6D}" sibTransId="{A2478865-72F8-0247-8E24-A8AB1FBC95C7}"/>
    <dgm:cxn modelId="{AE3BB44D-DCDA-F44E-9089-55A255A64EF2}" type="presOf" srcId="{665C4D1E-4740-3943-BFFC-671CE8BACE97}" destId="{FF8CA2E2-93A1-804E-B583-DBA2ACB10E63}" srcOrd="0" destOrd="0" presId="urn:microsoft.com/office/officeart/2005/8/layout/chevron2"/>
    <dgm:cxn modelId="{E5E52923-031B-C54A-95E9-386E00548F66}" srcId="{3F4520C7-E416-3A40-BDE1-5599C7C8C465}" destId="{5A9C5FC5-B5A9-6F45-82C0-ECE88E31E68E}" srcOrd="1" destOrd="0" parTransId="{DEB2E6FC-9D64-6B4B-8849-81616D0A8042}" sibTransId="{6D315481-9DB0-C14C-9AFD-0AB3BA52C748}"/>
    <dgm:cxn modelId="{CE28E49C-7668-064A-AC7D-291D84A24A7F}" type="presOf" srcId="{9B65AE7E-3A11-E049-B3C5-14EF4CA0085E}" destId="{A7DBB16B-BCE8-CD4D-9307-95280CAC8E77}" srcOrd="0" destOrd="2" presId="urn:microsoft.com/office/officeart/2005/8/layout/chevron2"/>
    <dgm:cxn modelId="{D1FE4183-A47E-2D41-A5EC-D6FB1ACD135A}" type="presOf" srcId="{1F8BC120-9072-6A48-B2DD-483EF214E105}" destId="{3B141E80-8C27-CB49-866A-FCB90340E9DD}" srcOrd="0" destOrd="2" presId="urn:microsoft.com/office/officeart/2005/8/layout/chevron2"/>
    <dgm:cxn modelId="{B66FF364-DAF3-2A45-952C-96502951E65D}" srcId="{665C4D1E-4740-3943-BFFC-671CE8BACE97}" destId="{B2D9A82F-1B02-2C4D-BB3A-A3DA22AE3CBA}" srcOrd="3" destOrd="0" parTransId="{52751971-27E0-CD41-B50E-E04C62B02D3A}" sibTransId="{B2882ED0-14AD-C749-8DCE-73D36D086691}"/>
    <dgm:cxn modelId="{29F2091D-E44F-9745-A6FA-3FEAC24E737E}" srcId="{5A9C5FC5-B5A9-6F45-82C0-ECE88E31E68E}" destId="{1F8BC120-9072-6A48-B2DD-483EF214E105}" srcOrd="2" destOrd="0" parTransId="{437E3B9D-49ED-2E4B-863E-8B45A981B4F9}" sibTransId="{DB81F901-A34C-4540-9EE6-103B06CF8A0D}"/>
    <dgm:cxn modelId="{59F2318D-382E-A34C-8E78-C00A636F8273}" type="presParOf" srcId="{75326597-D9F3-7140-9D75-45B0AFC21B86}" destId="{E03B7388-18BC-5442-AA51-385E6E4A767E}" srcOrd="0" destOrd="0" presId="urn:microsoft.com/office/officeart/2005/8/layout/chevron2"/>
    <dgm:cxn modelId="{CD3D983B-791C-A643-98C3-21503B735D20}" type="presParOf" srcId="{E03B7388-18BC-5442-AA51-385E6E4A767E}" destId="{FF8CA2E2-93A1-804E-B583-DBA2ACB10E63}" srcOrd="0" destOrd="0" presId="urn:microsoft.com/office/officeart/2005/8/layout/chevron2"/>
    <dgm:cxn modelId="{FD17E6CB-4E5D-9442-8794-525871E767CE}" type="presParOf" srcId="{E03B7388-18BC-5442-AA51-385E6E4A767E}" destId="{C15EED97-DE91-7348-B7A5-D8FBA84703A6}" srcOrd="1" destOrd="0" presId="urn:microsoft.com/office/officeart/2005/8/layout/chevron2"/>
    <dgm:cxn modelId="{A667B546-8F99-8848-9194-2B06C5F2DDBF}" type="presParOf" srcId="{75326597-D9F3-7140-9D75-45B0AFC21B86}" destId="{52ECC65D-32C6-5F46-A862-376DB8D3AD1F}" srcOrd="1" destOrd="0" presId="urn:microsoft.com/office/officeart/2005/8/layout/chevron2"/>
    <dgm:cxn modelId="{38DC2327-F43E-BF44-B2A2-1BC934682FC1}" type="presParOf" srcId="{75326597-D9F3-7140-9D75-45B0AFC21B86}" destId="{3196478B-DDF5-C947-A4A1-2B3614667BD7}" srcOrd="2" destOrd="0" presId="urn:microsoft.com/office/officeart/2005/8/layout/chevron2"/>
    <dgm:cxn modelId="{888ADD9D-E1CD-7D49-B53D-0B0539C7695A}" type="presParOf" srcId="{3196478B-DDF5-C947-A4A1-2B3614667BD7}" destId="{2B53E94D-2D17-D747-B74A-889ED567B18F}" srcOrd="0" destOrd="0" presId="urn:microsoft.com/office/officeart/2005/8/layout/chevron2"/>
    <dgm:cxn modelId="{79880FE5-0655-FB43-9873-600E12F97450}" type="presParOf" srcId="{3196478B-DDF5-C947-A4A1-2B3614667BD7}" destId="{3B141E80-8C27-CB49-866A-FCB90340E9DD}" srcOrd="1" destOrd="0" presId="urn:microsoft.com/office/officeart/2005/8/layout/chevron2"/>
    <dgm:cxn modelId="{8ECDD8D7-D147-7040-8681-C42FEB09E026}" type="presParOf" srcId="{75326597-D9F3-7140-9D75-45B0AFC21B86}" destId="{A2E07CB3-9AEA-2348-902E-BC4CCE17EB8D}" srcOrd="3" destOrd="0" presId="urn:microsoft.com/office/officeart/2005/8/layout/chevron2"/>
    <dgm:cxn modelId="{D1DD9FF6-BF5F-FE4B-8981-EC54D0B9D1E2}" type="presParOf" srcId="{75326597-D9F3-7140-9D75-45B0AFC21B86}" destId="{D184B538-BD22-C14F-BE6E-31C2554D5BFF}" srcOrd="4" destOrd="0" presId="urn:microsoft.com/office/officeart/2005/8/layout/chevron2"/>
    <dgm:cxn modelId="{988FE915-099F-E04A-A90D-4071D9DD943F}" type="presParOf" srcId="{D184B538-BD22-C14F-BE6E-31C2554D5BFF}" destId="{8522CA1B-3758-2145-890C-EEFBF7F3999F}" srcOrd="0" destOrd="0" presId="urn:microsoft.com/office/officeart/2005/8/layout/chevron2"/>
    <dgm:cxn modelId="{AE442023-CF4A-6941-86CF-07F78C078524}" type="presParOf" srcId="{D184B538-BD22-C14F-BE6E-31C2554D5BFF}" destId="{A7DBB16B-BCE8-CD4D-9307-95280CAC8E7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8CA2E2-93A1-804E-B583-DBA2ACB10E63}">
      <dsp:nvSpPr>
        <dsp:cNvPr id="0" name=""/>
        <dsp:cNvSpPr/>
      </dsp:nvSpPr>
      <dsp:spPr>
        <a:xfrm rot="5400000">
          <a:off x="-238618" y="241148"/>
          <a:ext cx="1590786" cy="11135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86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1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本地化</a:t>
          </a:r>
          <a:endParaRPr lang="zh-CN" altLang="en-US" sz="2800" kern="1200" dirty="0"/>
        </a:p>
      </dsp:txBody>
      <dsp:txXfrm rot="-5400000">
        <a:off x="0" y="559305"/>
        <a:ext cx="1113550" cy="477236"/>
      </dsp:txXfrm>
    </dsp:sp>
    <dsp:sp modelId="{C15EED97-DE91-7348-B7A5-D8FBA84703A6}">
      <dsp:nvSpPr>
        <dsp:cNvPr id="0" name=""/>
        <dsp:cNvSpPr/>
      </dsp:nvSpPr>
      <dsp:spPr>
        <a:xfrm rot="5400000">
          <a:off x="4154569" y="-3038488"/>
          <a:ext cx="1034011" cy="71160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语言使用友好</a:t>
          </a:r>
          <a:r>
            <a:rPr lang="en-US" altLang="zh-CN" sz="2800" kern="1200" dirty="0" smtClean="0"/>
            <a:t>–</a:t>
          </a:r>
          <a:r>
            <a:rPr lang="zh-CN" altLang="en-US" sz="2800" kern="1200" dirty="0" smtClean="0"/>
            <a:t> </a:t>
          </a:r>
          <a:r>
            <a:rPr lang="zh-CN" altLang="en-US" sz="1400" b="1" kern="1200" dirty="0" smtClean="0"/>
            <a:t>首个具备中文版本的转化医学数据平台</a:t>
          </a:r>
          <a:endParaRPr lang="zh-CN" altLang="en-US" sz="16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0" kern="1200" dirty="0" smtClean="0"/>
            <a:t>操作界面友好</a:t>
          </a:r>
          <a:endParaRPr lang="zh-CN" altLang="en-US" sz="2400" b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800" b="0" kern="1200" dirty="0" smtClean="0"/>
            <a:t>…</a:t>
          </a:r>
          <a:endParaRPr lang="zh-CN" altLang="en-US" sz="1800" b="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800" b="1" kern="1200" dirty="0"/>
        </a:p>
      </dsp:txBody>
      <dsp:txXfrm rot="-5400000">
        <a:off x="1113550" y="53007"/>
        <a:ext cx="7065573" cy="933059"/>
      </dsp:txXfrm>
    </dsp:sp>
    <dsp:sp modelId="{2B53E94D-2D17-D747-B74A-889ED567B18F}">
      <dsp:nvSpPr>
        <dsp:cNvPr id="0" name=""/>
        <dsp:cNvSpPr/>
      </dsp:nvSpPr>
      <dsp:spPr>
        <a:xfrm rot="5400000">
          <a:off x="-238618" y="1637784"/>
          <a:ext cx="1590786" cy="11135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86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1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定制化</a:t>
          </a:r>
          <a:endParaRPr lang="zh-CN" altLang="en-US" sz="2800" kern="1200" dirty="0"/>
        </a:p>
      </dsp:txBody>
      <dsp:txXfrm rot="-5400000">
        <a:off x="0" y="1955941"/>
        <a:ext cx="1113550" cy="477236"/>
      </dsp:txXfrm>
    </dsp:sp>
    <dsp:sp modelId="{3B141E80-8C27-CB49-866A-FCB90340E9DD}">
      <dsp:nvSpPr>
        <dsp:cNvPr id="0" name=""/>
        <dsp:cNvSpPr/>
      </dsp:nvSpPr>
      <dsp:spPr>
        <a:xfrm rot="5400000">
          <a:off x="4154569" y="-1641852"/>
          <a:ext cx="1034011" cy="71160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针对性开发数据分析功能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定制化开发管理与存储流程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900" kern="1200" dirty="0" smtClean="0"/>
            <a:t>…</a:t>
          </a:r>
          <a:endParaRPr lang="zh-CN" altLang="en-US" sz="1900" kern="1200" dirty="0"/>
        </a:p>
      </dsp:txBody>
      <dsp:txXfrm rot="-5400000">
        <a:off x="1113550" y="1449643"/>
        <a:ext cx="7065573" cy="933059"/>
      </dsp:txXfrm>
    </dsp:sp>
    <dsp:sp modelId="{8522CA1B-3758-2145-890C-EEFBF7F3999F}">
      <dsp:nvSpPr>
        <dsp:cNvPr id="0" name=""/>
        <dsp:cNvSpPr/>
      </dsp:nvSpPr>
      <dsp:spPr>
        <a:xfrm rot="5400000">
          <a:off x="-238618" y="3034420"/>
          <a:ext cx="1590786" cy="111355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86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1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集成化</a:t>
          </a:r>
          <a:endParaRPr lang="zh-CN" altLang="en-US" sz="2800" kern="1200" dirty="0"/>
        </a:p>
      </dsp:txBody>
      <dsp:txXfrm rot="-5400000">
        <a:off x="0" y="3352577"/>
        <a:ext cx="1113550" cy="477236"/>
      </dsp:txXfrm>
    </dsp:sp>
    <dsp:sp modelId="{A7DBB16B-BCE8-CD4D-9307-95280CAC8E77}">
      <dsp:nvSpPr>
        <dsp:cNvPr id="0" name=""/>
        <dsp:cNvSpPr/>
      </dsp:nvSpPr>
      <dsp:spPr>
        <a:xfrm rot="5400000">
          <a:off x="4154569" y="-245216"/>
          <a:ext cx="1034011" cy="71160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成为行业内临床数据、分子数据集成管理的标准平台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900" kern="1200" dirty="0" smtClean="0"/>
            <a:t>…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900" kern="1200" dirty="0"/>
        </a:p>
      </dsp:txBody>
      <dsp:txXfrm rot="-5400000">
        <a:off x="1113550" y="2846279"/>
        <a:ext cx="7065573" cy="9330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04/25/2015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04/25/2015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04/25/2015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04/25/2015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04/25/2015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04/25/2015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04/25/2015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04/25/2015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04/25/2015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04/25/2015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单圆角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04/25/2015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04/25/2015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任意多边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任意多边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7584" y="2276872"/>
            <a:ext cx="7024064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err="1" smtClean="0"/>
              <a:t>tranSMART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 smtClean="0"/>
              <a:t>WikiHealth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 smtClean="0"/>
              <a:t>InternalWiki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55576" y="3789040"/>
            <a:ext cx="7854696" cy="1752600"/>
          </a:xfrm>
        </p:spPr>
        <p:txBody>
          <a:bodyPr/>
          <a:lstStyle/>
          <a:p>
            <a:r>
              <a:rPr lang="en-US" altLang="zh-CN" dirty="0" smtClean="0"/>
              <a:t>--</a:t>
            </a:r>
            <a:r>
              <a:rPr lang="zh-CN" altLang="en-US" dirty="0" smtClean="0"/>
              <a:t>数字所健康大数据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tranSMART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已取得成果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tranSMART</a:t>
            </a:r>
            <a:r>
              <a:rPr kumimoji="1" lang="zh-CN" altLang="en-US" dirty="0" smtClean="0"/>
              <a:t>已经做为欧盟项目</a:t>
            </a:r>
            <a:r>
              <a:rPr kumimoji="1" lang="en-US" altLang="zh-CN" dirty="0" err="1" smtClean="0"/>
              <a:t>Etriks</a:t>
            </a:r>
            <a:r>
              <a:rPr kumimoji="1" lang="zh-CN" altLang="en-US" dirty="0" smtClean="0"/>
              <a:t>的核心组件在欧洲多家制药公司、医院、研究机构投入使用。</a:t>
            </a:r>
            <a:endParaRPr kumimoji="1" lang="en-US" altLang="zh-CN" dirty="0" smtClean="0"/>
          </a:p>
          <a:p>
            <a:pPr marL="393192" lvl="1" indent="0">
              <a:buNone/>
            </a:pPr>
            <a:endParaRPr kumimoji="1" lang="zh-CN" altLang="en-US" dirty="0"/>
          </a:p>
        </p:txBody>
      </p:sp>
      <p:pic>
        <p:nvPicPr>
          <p:cNvPr id="5" name="图片 4" descr="图标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780928"/>
            <a:ext cx="7848872" cy="392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7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 smtClean="0"/>
              <a:t>tranSMART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潜在市场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庞大的潜在客户群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600</a:t>
            </a:r>
            <a:r>
              <a:rPr kumimoji="1" lang="zh-CN" altLang="en-US" dirty="0"/>
              <a:t>余所医学院校、</a:t>
            </a:r>
            <a:r>
              <a:rPr kumimoji="1" lang="en-US" altLang="zh-CN" dirty="0"/>
              <a:t>6000</a:t>
            </a:r>
            <a:r>
              <a:rPr kumimoji="1" lang="zh-CN" altLang="en-US" dirty="0"/>
              <a:t>多所制药企业、</a:t>
            </a:r>
            <a:r>
              <a:rPr kumimoji="1" lang="en-US" altLang="zh-CN" dirty="0"/>
              <a:t>10000</a:t>
            </a:r>
            <a:r>
              <a:rPr kumimoji="1" lang="zh-CN" altLang="en-US" dirty="0"/>
              <a:t>多家医院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提高科研成果转化率 </a:t>
            </a:r>
            <a:r>
              <a:rPr kumimoji="1" lang="en-US" altLang="zh-CN" dirty="0" smtClean="0"/>
              <a:t>=&gt;</a:t>
            </a:r>
            <a:r>
              <a:rPr kumimoji="1" lang="zh-CN" altLang="en-US" dirty="0" smtClean="0"/>
              <a:t> 大幅节省科研经费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目前仅广东省一年在医学研究领域就会投入</a:t>
            </a:r>
            <a:r>
              <a:rPr kumimoji="1" lang="zh-CN" altLang="en-US" dirty="0" smtClean="0">
                <a:solidFill>
                  <a:srgbClr val="FF0000"/>
                </a:solidFill>
              </a:rPr>
              <a:t>数十亿元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kumimoji="1" lang="en-US" altLang="zh-CN" dirty="0" err="1" smtClean="0"/>
              <a:t>tranSMART</a:t>
            </a:r>
            <a:r>
              <a:rPr kumimoji="1" lang="zh-CN" altLang="en-US" dirty="0" smtClean="0"/>
              <a:t>推广将会加速医学研究，</a:t>
            </a:r>
            <a:r>
              <a:rPr kumimoji="1" lang="zh-CN" altLang="en-US" dirty="0" smtClean="0">
                <a:solidFill>
                  <a:srgbClr val="FF0000"/>
                </a:solidFill>
              </a:rPr>
              <a:t>大幅降低</a:t>
            </a:r>
            <a:r>
              <a:rPr kumimoji="1" lang="zh-CN" altLang="en-US" dirty="0" smtClean="0"/>
              <a:t>经费开销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marL="393192" lvl="1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607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tranSMART</a:t>
            </a:r>
            <a:r>
              <a:rPr kumimoji="1" lang="en-US" altLang="zh-CN" dirty="0" smtClean="0"/>
              <a:t>-future work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8962419"/>
              </p:ext>
            </p:extLst>
          </p:nvPr>
        </p:nvGraphicFramePr>
        <p:xfrm>
          <a:off x="457200" y="1935480"/>
          <a:ext cx="8229600" cy="4389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625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tranSMART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愿景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en-US" dirty="0" smtClean="0"/>
              <a:t>为转化医学创建一个通用的、共享的、大数据容量的研究平台</a:t>
            </a:r>
          </a:p>
          <a:p>
            <a:endParaRPr kumimoji="1" lang="en-US" altLang="zh-CN" dirty="0"/>
          </a:p>
          <a:p>
            <a:r>
              <a:rPr kumimoji="1" lang="zh-CN" altLang="en-US" dirty="0" smtClean="0"/>
              <a:t>推动转化医学行业中数据标准的发展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造就世界一流的转化医学软件企业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1261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en-US" altLang="zh-CN" dirty="0" err="1" smtClean="0"/>
              <a:t>Wiki</a:t>
            </a:r>
            <a:r>
              <a:rPr kumimoji="1" lang="en-US" altLang="zh-CN" dirty="0" err="1" smtClean="0"/>
              <a:t>Health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kumimoji="1" lang="zh-CN" altLang="en-US" dirty="0" smtClean="0"/>
              <a:t>面向个人健康的大数据平台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913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 smtClean="0"/>
              <a:t>WikiHealth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–</a:t>
            </a:r>
            <a:r>
              <a:rPr kumimoji="1" lang="zh-CN" altLang="en-US" sz="4000" dirty="0" smtClean="0"/>
              <a:t> 项目背景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可穿戴设备时代即将到来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云计算、感知器技术飞速发展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  <a:p>
            <a:r>
              <a:rPr kumimoji="1" lang="zh-CN" altLang="en-US" b="1" dirty="0" smtClean="0">
                <a:solidFill>
                  <a:srgbClr val="FF0000"/>
                </a:solidFill>
              </a:rPr>
              <a:t>如何有效地利用</a:t>
            </a:r>
            <a:endParaRPr kumimoji="1"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F0000"/>
                </a:solidFill>
              </a:rPr>
              <a:t>	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感知器采集的数据？</a:t>
            </a:r>
            <a:endParaRPr kumimoji="1" lang="en-US" altLang="zh-CN" b="1" dirty="0" smtClean="0">
              <a:solidFill>
                <a:srgbClr val="FF0000"/>
              </a:solidFill>
            </a:endParaRPr>
          </a:p>
          <a:p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pic>
        <p:nvPicPr>
          <p:cNvPr id="7" name="图片 6" descr="22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132856"/>
            <a:ext cx="3018142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0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err="1" smtClean="0"/>
              <a:t>Wikihealth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–</a:t>
            </a:r>
            <a:r>
              <a:rPr kumimoji="1" lang="zh-CN" altLang="en-US" sz="4000" dirty="0" smtClean="0"/>
              <a:t> 个人健康管理的新模式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389120"/>
          </a:xfrm>
        </p:spPr>
        <p:txBody>
          <a:bodyPr/>
          <a:lstStyle/>
          <a:p>
            <a:r>
              <a:rPr kumimoji="1" lang="zh-CN" altLang="en-US" dirty="0" smtClean="0"/>
              <a:t>基于云端的个人健康数据管理平台</a:t>
            </a:r>
            <a:endParaRPr kumimoji="1" lang="en-US" altLang="zh-CN" dirty="0" smtClean="0"/>
          </a:p>
        </p:txBody>
      </p:sp>
      <p:pic>
        <p:nvPicPr>
          <p:cNvPr id="4" name="图片 3" descr="Screen Shot 2015-04-25 at 9.20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16832"/>
            <a:ext cx="6408712" cy="481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79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WikiHealth</a:t>
            </a:r>
            <a:r>
              <a:rPr kumimoji="1" lang="en-US" altLang="zh-CN" dirty="0" smtClean="0"/>
              <a:t> – </a:t>
            </a:r>
            <a:r>
              <a:rPr kumimoji="1" lang="zh-CN" altLang="en-US" dirty="0" smtClean="0"/>
              <a:t>项目架构</a:t>
            </a:r>
            <a:endParaRPr kumimoji="1" lang="zh-CN" altLang="en-US" dirty="0"/>
          </a:p>
        </p:txBody>
      </p:sp>
      <p:pic>
        <p:nvPicPr>
          <p:cNvPr id="4" name="内容占位符 3" descr="123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26" r="-9626"/>
          <a:stretch>
            <a:fillRect/>
          </a:stretch>
        </p:blipFill>
        <p:spPr/>
      </p:pic>
      <p:sp>
        <p:nvSpPr>
          <p:cNvPr id="5" name="文本框 4"/>
          <p:cNvSpPr txBox="1"/>
          <p:nvPr/>
        </p:nvSpPr>
        <p:spPr>
          <a:xfrm>
            <a:off x="1475656" y="198884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应用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27784" y="198884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应用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355976" y="198884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应用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516216" y="249289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应用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020272" y="206084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应用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012160" y="198884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应用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475656" y="263691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应用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707904" y="24928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分析框架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131840" y="3140968"/>
            <a:ext cx="228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WikiHealth</a:t>
            </a:r>
            <a:r>
              <a:rPr kumimoji="1" lang="zh-CN" altLang="en-US" dirty="0" smtClean="0"/>
              <a:t>访问接口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691680" y="37890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感知器元数据服务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716016" y="378904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感知器数据服务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347864" y="45811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健康本体论服务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051720" y="5157192"/>
            <a:ext cx="13516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/>
              <a:t>感知器元数据存储</a:t>
            </a:r>
            <a:endParaRPr kumimoji="1" lang="zh-CN" altLang="en-US" sz="1100" dirty="0"/>
          </a:p>
        </p:txBody>
      </p:sp>
      <p:sp>
        <p:nvSpPr>
          <p:cNvPr id="18" name="文本框 17"/>
          <p:cNvSpPr txBox="1"/>
          <p:nvPr/>
        </p:nvSpPr>
        <p:spPr>
          <a:xfrm>
            <a:off x="5508104" y="5157192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 smtClean="0"/>
              <a:t>感知器数据存储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81931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836712"/>
            <a:ext cx="8229600" cy="1143000"/>
          </a:xfrm>
        </p:spPr>
        <p:txBody>
          <a:bodyPr/>
          <a:lstStyle/>
          <a:p>
            <a:r>
              <a:rPr kumimoji="1" lang="en-US" altLang="zh-CN" dirty="0" err="1" smtClean="0"/>
              <a:t>WikiHealth</a:t>
            </a:r>
            <a:r>
              <a:rPr kumimoji="1" lang="en-US" altLang="zh-CN" dirty="0" smtClean="0"/>
              <a:t> – </a:t>
            </a:r>
            <a:r>
              <a:rPr kumimoji="1" lang="zh-CN" altLang="en-US" dirty="0" smtClean="0"/>
              <a:t>手机端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感知器数据采集的枢纽</a:t>
            </a:r>
            <a:endParaRPr kumimoji="1" lang="en-US" altLang="zh-CN" dirty="0" smtClean="0"/>
          </a:p>
          <a:p>
            <a:r>
              <a:rPr kumimoji="1" lang="zh-CN" altLang="en-US" dirty="0" smtClean="0"/>
              <a:t>个人数据上传至云端的桥梁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pic>
        <p:nvPicPr>
          <p:cNvPr id="4" name="图片 3" descr="Screen Shot 2015-04-25 at 9.00.59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" r="1335"/>
          <a:stretch/>
        </p:blipFill>
        <p:spPr>
          <a:xfrm>
            <a:off x="107504" y="2996952"/>
            <a:ext cx="8867250" cy="247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WikiHealth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云端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大数据存储管理平台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可靠的技术：基于帝国理工的</a:t>
            </a:r>
            <a:r>
              <a:rPr kumimoji="1" lang="en-US" altLang="zh-CN" dirty="0" smtClean="0"/>
              <a:t>CACSS</a:t>
            </a:r>
            <a:r>
              <a:rPr kumimoji="1" lang="zh-CN" altLang="en-US" dirty="0" smtClean="0"/>
              <a:t>云端存储系统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强大的数据管理能力</a:t>
            </a:r>
            <a:endParaRPr kumimoji="1" lang="en-US" altLang="zh-CN" dirty="0" smtClean="0"/>
          </a:p>
          <a:p>
            <a:pPr marL="393192" lvl="1" indent="0">
              <a:buNone/>
            </a:pPr>
            <a:endParaRPr kumimoji="1" lang="zh-CN" altLang="en-US" dirty="0"/>
          </a:p>
        </p:txBody>
      </p:sp>
      <p:pic>
        <p:nvPicPr>
          <p:cNvPr id="4" name="图片 3" descr="Screen Shot 2015-04-25 at 9.3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284984"/>
            <a:ext cx="4665340" cy="3003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8074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tranSMART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面向转化医学研究的大数据平台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68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WikiHealth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大数据分析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基于采集的个人健康数据，我们可以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进行以数据为驱动的大数据分析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根据数据分析结果提供健康参考建议及预警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marL="393192" lvl="1" indent="0">
              <a:buNone/>
            </a:pPr>
            <a:endParaRPr kumimoji="1" lang="en-US" altLang="zh-CN" dirty="0"/>
          </a:p>
        </p:txBody>
      </p:sp>
      <p:pic>
        <p:nvPicPr>
          <p:cNvPr id="4" name="图片 3" descr="Screen Shot 2015-04-25 at 9.28.4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9"/>
          <a:stretch/>
        </p:blipFill>
        <p:spPr>
          <a:xfrm>
            <a:off x="971600" y="3356993"/>
            <a:ext cx="6335092" cy="316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85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WikiHealth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愿景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成为健康应用所依托的基础设施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推动个人健康设备数据接口标准的发展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为提高人们健康水平做出贡献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83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项目背景 </a:t>
            </a:r>
            <a:r>
              <a:rPr kumimoji="1" lang="en-US" altLang="zh-CN" dirty="0" smtClean="0"/>
              <a:t>--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什么是转化</a:t>
            </a:r>
            <a:r>
              <a:rPr kumimoji="1" lang="zh-CN" altLang="en-US" dirty="0" smtClean="0"/>
              <a:t>医学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 smtClean="0"/>
              <a:t>新兴的研究思维 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 将分子致病研究的成果直接运用在临床医疗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效益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 从分子层面上了解新药对疾病（癌症等）疗效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加速</a:t>
            </a:r>
            <a:r>
              <a:rPr kumimoji="1" lang="zh-CN" altLang="en-US" dirty="0" smtClean="0"/>
              <a:t>研发</a:t>
            </a:r>
            <a:r>
              <a:rPr kumimoji="1" lang="zh-CN" altLang="en-US" dirty="0" smtClean="0"/>
              <a:t>更精准</a:t>
            </a:r>
            <a:r>
              <a:rPr kumimoji="1" lang="zh-CN" altLang="en-US" dirty="0" smtClean="0"/>
              <a:t>、疗效更</a:t>
            </a:r>
            <a:r>
              <a:rPr kumimoji="1" lang="zh-CN" altLang="en-US" dirty="0" smtClean="0"/>
              <a:t>好的新药</a:t>
            </a:r>
            <a:endParaRPr kumimoji="1" lang="en-US" altLang="zh-CN" dirty="0" smtClean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8350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项目背景 </a:t>
            </a:r>
            <a:r>
              <a:rPr kumimoji="1" lang="en-US" altLang="zh-CN" dirty="0" smtClean="0"/>
              <a:t>-- </a:t>
            </a:r>
            <a:r>
              <a:rPr kumimoji="1" lang="zh-CN" altLang="en-US" sz="4000" dirty="0" smtClean="0"/>
              <a:t>转化医学面临</a:t>
            </a:r>
            <a:r>
              <a:rPr kumimoji="1" lang="zh-CN" altLang="en-US" sz="4000" dirty="0" smtClean="0"/>
              <a:t>的重大问题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转化医学研究依赖于相关领域产生的数据</a:t>
            </a:r>
            <a:endParaRPr kumimoji="1" lang="en-US" altLang="zh-CN" dirty="0" smtClean="0"/>
          </a:p>
          <a:p>
            <a:r>
              <a:rPr kumimoji="1" lang="zh-CN" altLang="en-US" dirty="0"/>
              <a:t>临床数据与分子数据的存储</a:t>
            </a:r>
            <a:r>
              <a:rPr kumimoji="1" lang="zh-CN" altLang="en-US" dirty="0">
                <a:solidFill>
                  <a:srgbClr val="FF0000"/>
                </a:solidFill>
              </a:rPr>
              <a:t>相互孤立</a:t>
            </a:r>
            <a:r>
              <a:rPr kumimoji="1" lang="zh-CN" altLang="en-US" dirty="0"/>
              <a:t>，</a:t>
            </a:r>
            <a:r>
              <a:rPr kumimoji="1" lang="zh-CN" altLang="en-US" dirty="0">
                <a:solidFill>
                  <a:srgbClr val="FF0000"/>
                </a:solidFill>
              </a:rPr>
              <a:t>无法统一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阻碍转化医学研究的进行</a:t>
            </a:r>
          </a:p>
          <a:p>
            <a:endParaRPr kumimoji="1" lang="en-US" altLang="zh-CN" dirty="0"/>
          </a:p>
          <a:p>
            <a:pPr marL="393192" lvl="1" indent="0">
              <a:buNone/>
            </a:pPr>
            <a:endParaRPr kumimoji="1" lang="en-US" altLang="zh-CN" dirty="0" smtClean="0"/>
          </a:p>
          <a:p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1475656" y="3212976"/>
            <a:ext cx="5268913" cy="3382962"/>
            <a:chOff x="2051050" y="2563813"/>
            <a:chExt cx="5268913" cy="3382962"/>
          </a:xfrm>
        </p:grpSpPr>
        <p:sp>
          <p:nvSpPr>
            <p:cNvPr id="5" name="AutoShape 2"/>
            <p:cNvSpPr>
              <a:spLocks noChangeArrowheads="1"/>
            </p:cNvSpPr>
            <p:nvPr/>
          </p:nvSpPr>
          <p:spPr bwMode="auto">
            <a:xfrm>
              <a:off x="2051050" y="2706688"/>
              <a:ext cx="1727200" cy="720725"/>
            </a:xfrm>
            <a:prstGeom prst="flowChartAlternateProcess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99CCFF"/>
                </a:gs>
              </a:gsLst>
              <a:lin ang="5400000" scaled="1"/>
            </a:gradFill>
            <a:ln w="9525" cmpd="sng">
              <a:solidFill>
                <a:srgbClr val="99CC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2338388" y="2851150"/>
              <a:ext cx="1152525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>
                  <a:ea typeface="黑体" charset="0"/>
                  <a:cs typeface="黑体" charset="0"/>
                </a:rPr>
                <a:t>转化医学</a:t>
              </a:r>
              <a:endParaRPr lang="zh-CN" altLang="en-US" sz="1600">
                <a:ea typeface="黑体" charset="0"/>
                <a:cs typeface="黑体" charset="0"/>
              </a:endParaRPr>
            </a:p>
          </p:txBody>
        </p:sp>
        <p:sp>
          <p:nvSpPr>
            <p:cNvPr id="7" name="AutoShape 4"/>
            <p:cNvSpPr>
              <a:spLocks noChangeArrowheads="1"/>
            </p:cNvSpPr>
            <p:nvPr/>
          </p:nvSpPr>
          <p:spPr bwMode="auto">
            <a:xfrm>
              <a:off x="3924300" y="2855913"/>
              <a:ext cx="1077913" cy="428625"/>
            </a:xfrm>
            <a:prstGeom prst="rightArrow">
              <a:avLst>
                <a:gd name="adj1" fmla="val 50000"/>
                <a:gd name="adj2" fmla="val 62870"/>
              </a:avLst>
            </a:prstGeom>
            <a:noFill/>
            <a:ln w="28575" cmpd="sng">
              <a:solidFill>
                <a:srgbClr val="FF99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5075238" y="2563813"/>
              <a:ext cx="647700" cy="1079500"/>
            </a:xfrm>
            <a:prstGeom prst="can">
              <a:avLst>
                <a:gd name="adj" fmla="val 41667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FF9933"/>
                </a:gs>
              </a:gsLst>
              <a:lin ang="5400000" scaled="1"/>
            </a:gradFill>
            <a:ln w="9525" cmpd="sng">
              <a:solidFill>
                <a:srgbClr val="FF993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3994150" y="2635250"/>
              <a:ext cx="679450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>
                  <a:ea typeface="黑体" charset="0"/>
                  <a:cs typeface="黑体" charset="0"/>
                </a:rPr>
                <a:t>依赖</a:t>
              </a: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5073650" y="2851150"/>
              <a:ext cx="6477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>
                  <a:ea typeface="黑体" charset="0"/>
                  <a:cs typeface="黑体" charset="0"/>
                </a:rPr>
                <a:t>数据</a:t>
              </a:r>
            </a:p>
          </p:txBody>
        </p:sp>
        <p:sp>
          <p:nvSpPr>
            <p:cNvPr id="11" name="AutoShape 8"/>
            <p:cNvSpPr>
              <a:spLocks/>
            </p:cNvSpPr>
            <p:nvPr/>
          </p:nvSpPr>
          <p:spPr bwMode="auto">
            <a:xfrm rot="16200000" flipH="1">
              <a:off x="5147469" y="2924969"/>
              <a:ext cx="433388" cy="2159000"/>
            </a:xfrm>
            <a:prstGeom prst="leftBrace">
              <a:avLst>
                <a:gd name="adj1" fmla="val 41514"/>
                <a:gd name="adj2" fmla="val 50000"/>
              </a:avLst>
            </a:prstGeom>
            <a:noFill/>
            <a:ln w="28575" cmpd="sng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5783263" y="3603625"/>
              <a:ext cx="30956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pic>
          <p:nvPicPr>
            <p:cNvPr id="13" name="Picture 10" descr="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7850" y="4291013"/>
              <a:ext cx="1504950" cy="1655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 descr="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063" y="4291013"/>
              <a:ext cx="1504950" cy="1655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6010275" y="4435475"/>
              <a:ext cx="1116013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>
                  <a:ea typeface="黑体" charset="0"/>
                  <a:cs typeface="黑体" charset="0"/>
                </a:rPr>
                <a:t>临床数据</a:t>
              </a: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3635375" y="4435475"/>
              <a:ext cx="1011238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>
                  <a:ea typeface="黑体" charset="0"/>
                  <a:cs typeface="黑体" charset="0"/>
                </a:rPr>
                <a:t>分子数据</a:t>
              </a:r>
            </a:p>
          </p:txBody>
        </p:sp>
        <p:pic>
          <p:nvPicPr>
            <p:cNvPr id="17" name="Picture 14" descr="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20000">
              <a:off x="5045075" y="3087688"/>
              <a:ext cx="752475" cy="552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5" descr="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625" y="4725988"/>
              <a:ext cx="1511300" cy="1108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5003378" y="4580037"/>
              <a:ext cx="718517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99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9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6600" dirty="0" smtClean="0">
                  <a:solidFill>
                    <a:srgbClr val="990000"/>
                  </a:solidFill>
                </a:rPr>
                <a:t> </a:t>
              </a:r>
              <a:r>
                <a:rPr lang="en-US" altLang="zh-CN" sz="6600" dirty="0" smtClean="0">
                  <a:solidFill>
                    <a:srgbClr val="990000"/>
                  </a:solidFill>
                </a:rPr>
                <a:t>×</a:t>
              </a:r>
              <a:endParaRPr lang="en-US" altLang="zh-CN" sz="6600" dirty="0">
                <a:solidFill>
                  <a:srgbClr val="990000"/>
                </a:solidFill>
              </a:endParaRPr>
            </a:p>
          </p:txBody>
        </p:sp>
        <p:pic>
          <p:nvPicPr>
            <p:cNvPr id="20" name="Picture 17" descr="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3088" y="4654550"/>
              <a:ext cx="1666875" cy="1222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1627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tranSMART</a:t>
            </a:r>
            <a:r>
              <a:rPr kumimoji="1" lang="en-US" altLang="zh-CN" dirty="0" smtClean="0"/>
              <a:t> – </a:t>
            </a:r>
            <a:r>
              <a:rPr kumimoji="1" lang="zh-CN" altLang="en-US" dirty="0" smtClean="0"/>
              <a:t>简介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err="1" smtClean="0"/>
              <a:t>t</a:t>
            </a:r>
            <a:r>
              <a:rPr kumimoji="1" lang="en-US" altLang="zh-CN" dirty="0" err="1" smtClean="0"/>
              <a:t>ranSMART</a:t>
            </a:r>
            <a:r>
              <a:rPr kumimoji="1" lang="zh-CN" altLang="en-US" dirty="0" smtClean="0"/>
              <a:t>是一款优秀的转化医学大数据平台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能够对临床数据与分子数据进行</a:t>
            </a:r>
            <a:r>
              <a:rPr kumimoji="1" lang="zh-CN" altLang="en-US" dirty="0" smtClean="0">
                <a:solidFill>
                  <a:srgbClr val="FF0000"/>
                </a:solidFill>
              </a:rPr>
              <a:t>统一存储</a:t>
            </a:r>
            <a:r>
              <a:rPr kumimoji="1" lang="zh-CN" altLang="en-US" dirty="0" smtClean="0"/>
              <a:t>管理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进一步提供对数据的</a:t>
            </a:r>
            <a:r>
              <a:rPr kumimoji="1" lang="zh-CN" altLang="en-US" dirty="0" smtClean="0">
                <a:solidFill>
                  <a:srgbClr val="FF0000"/>
                </a:solidFill>
              </a:rPr>
              <a:t>可视化统计</a:t>
            </a:r>
            <a:r>
              <a:rPr kumimoji="1" lang="zh-CN" altLang="en-US" dirty="0" smtClean="0"/>
              <a:t>能力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兼容常用统计语言（</a:t>
            </a:r>
            <a:r>
              <a:rPr kumimoji="1" lang="en-US" altLang="zh-CN" dirty="0" smtClean="0"/>
              <a:t>R</a:t>
            </a:r>
            <a:r>
              <a:rPr kumimoji="1" lang="zh-CN" altLang="en-US" dirty="0" smtClean="0"/>
              <a:t>等）具备</a:t>
            </a:r>
            <a:r>
              <a:rPr kumimoji="1" lang="zh-CN" altLang="en-US" dirty="0" smtClean="0">
                <a:solidFill>
                  <a:srgbClr val="FF0000"/>
                </a:solidFill>
              </a:rPr>
              <a:t>专业分析</a:t>
            </a:r>
            <a:r>
              <a:rPr kumimoji="1" lang="zh-CN" altLang="en-US" dirty="0" smtClean="0"/>
              <a:t>能力</a:t>
            </a:r>
            <a:endParaRPr kumimoji="1" lang="en-US" altLang="zh-CN" dirty="0"/>
          </a:p>
        </p:txBody>
      </p:sp>
      <p:grpSp>
        <p:nvGrpSpPr>
          <p:cNvPr id="10" name="组 9"/>
          <p:cNvGrpSpPr/>
          <p:nvPr/>
        </p:nvGrpSpPr>
        <p:grpSpPr>
          <a:xfrm>
            <a:off x="2195736" y="4221088"/>
            <a:ext cx="4032448" cy="2592288"/>
            <a:chOff x="180975" y="3143250"/>
            <a:chExt cx="4032250" cy="2590800"/>
          </a:xfrm>
        </p:grpSpPr>
        <p:sp>
          <p:nvSpPr>
            <p:cNvPr id="4" name="AutoShape 2"/>
            <p:cNvSpPr>
              <a:spLocks noChangeArrowheads="1"/>
            </p:cNvSpPr>
            <p:nvPr/>
          </p:nvSpPr>
          <p:spPr bwMode="auto">
            <a:xfrm>
              <a:off x="328613" y="3143250"/>
              <a:ext cx="3884612" cy="259080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339966"/>
                </a:gs>
              </a:gsLst>
              <a:lin ang="5400000" scaled="1"/>
            </a:gradFill>
            <a:ln w="28575" cmpd="sng">
              <a:solidFill>
                <a:srgbClr val="3399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dirty="0"/>
            </a:p>
          </p:txBody>
        </p:sp>
        <p:pic>
          <p:nvPicPr>
            <p:cNvPr id="5" name="Picture 3" descr="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3215217"/>
              <a:ext cx="1744663" cy="1279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" name="Picture 4" descr="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63" y="4378325"/>
              <a:ext cx="1744662" cy="1279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614363" y="3746500"/>
              <a:ext cx="817562" cy="274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bg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 dirty="0">
                  <a:ea typeface="黑体" charset="0"/>
                  <a:cs typeface="黑体" charset="0"/>
                </a:rPr>
                <a:t>分子数据</a:t>
              </a: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615950" y="4900613"/>
              <a:ext cx="819150" cy="274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200">
                  <a:ea typeface="黑体" charset="0"/>
                  <a:cs typeface="黑体" charset="0"/>
                </a:rPr>
                <a:t>临床数据</a:t>
              </a:r>
            </a:p>
          </p:txBody>
        </p:sp>
        <p:sp>
          <p:nvSpPr>
            <p:cNvPr id="9" name="AutoShape 8"/>
            <p:cNvSpPr>
              <a:spLocks/>
            </p:cNvSpPr>
            <p:nvPr/>
          </p:nvSpPr>
          <p:spPr bwMode="auto">
            <a:xfrm>
              <a:off x="1622425" y="3789363"/>
              <a:ext cx="792163" cy="1655762"/>
            </a:xfrm>
            <a:prstGeom prst="rightBrace">
              <a:avLst>
                <a:gd name="adj1" fmla="val 17418"/>
                <a:gd name="adj2" fmla="val 50000"/>
              </a:avLst>
            </a:prstGeom>
            <a:noFill/>
            <a:ln w="28575" cmpd="sng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11" name="Picture 32" descr="44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3" y="5116040"/>
            <a:ext cx="1872209" cy="832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6155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tranSMART</a:t>
            </a:r>
            <a:r>
              <a:rPr kumimoji="1" lang="en-US" altLang="zh-CN" dirty="0" smtClean="0"/>
              <a:t>- </a:t>
            </a:r>
            <a:r>
              <a:rPr kumimoji="1" lang="en-US" altLang="en-US" dirty="0" smtClean="0"/>
              <a:t>数据管理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zh-CN" altLang="en-US" dirty="0" smtClean="0"/>
              <a:t>与传统数据管理系统相比，</a:t>
            </a:r>
            <a:r>
              <a:rPr kumimoji="1" lang="en-US" altLang="zh-CN" dirty="0" err="1" smtClean="0"/>
              <a:t>tranSMART</a:t>
            </a:r>
            <a:r>
              <a:rPr kumimoji="1" lang="zh-CN" altLang="en-US" dirty="0" smtClean="0"/>
              <a:t>更</a:t>
            </a:r>
            <a:r>
              <a:rPr kumimoji="1" lang="zh-CN" altLang="en-US" b="1" dirty="0" smtClean="0"/>
              <a:t>高、易、强</a:t>
            </a:r>
            <a:endParaRPr kumimoji="1" lang="en-US" altLang="zh-CN" b="1" dirty="0" smtClean="0"/>
          </a:p>
          <a:p>
            <a:pPr lvl="1"/>
            <a:r>
              <a:rPr kumimoji="1" lang="zh-CN" altLang="en-US" b="1" dirty="0" smtClean="0"/>
              <a:t>高</a:t>
            </a:r>
            <a:r>
              <a:rPr kumimoji="1" lang="zh-CN" altLang="en-US" dirty="0" smtClean="0"/>
              <a:t>兼容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支持开源</a:t>
            </a:r>
            <a:r>
              <a:rPr kumimoji="1" lang="en-US" altLang="zh-CN" dirty="0" smtClean="0"/>
              <a:t>i2b2</a:t>
            </a:r>
            <a:r>
              <a:rPr kumimoji="1" lang="zh-CN" altLang="en-US" dirty="0" smtClean="0"/>
              <a:t>格式生物数据的直接存储管理能力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配套完整的</a:t>
            </a:r>
            <a:r>
              <a:rPr kumimoji="1" lang="en-US" altLang="zh-CN" dirty="0" smtClean="0"/>
              <a:t>ETL</a:t>
            </a:r>
            <a:r>
              <a:rPr kumimoji="1" lang="zh-CN" altLang="en-US" dirty="0" smtClean="0"/>
              <a:t>工具，数据转换、加载过程简单</a:t>
            </a:r>
            <a:endParaRPr kumimoji="1" lang="en-US" altLang="zh-CN" dirty="0" smtClean="0"/>
          </a:p>
          <a:p>
            <a:pPr lvl="1"/>
            <a:r>
              <a:rPr kumimoji="1" lang="zh-CN" altLang="en-US" b="1" dirty="0" smtClean="0"/>
              <a:t>易</a:t>
            </a:r>
            <a:r>
              <a:rPr kumimoji="1" lang="zh-CN" altLang="en-US" dirty="0" smtClean="0"/>
              <a:t>查询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具有基于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的类</a:t>
            </a:r>
            <a:r>
              <a:rPr kumimoji="1" lang="en-US" altLang="zh-CN" dirty="0" smtClean="0"/>
              <a:t>Goggle</a:t>
            </a:r>
            <a:r>
              <a:rPr kumimoji="1" lang="zh-CN" altLang="en-US" dirty="0" smtClean="0"/>
              <a:t>查询窗口，用户友好，使用简单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支持复杂查询条件，具备精确搜索能力</a:t>
            </a:r>
            <a:endParaRPr kumimoji="1" lang="en-US" altLang="zh-CN" dirty="0" smtClean="0"/>
          </a:p>
          <a:p>
            <a:pPr lvl="1"/>
            <a:r>
              <a:rPr kumimoji="1" lang="zh-CN" altLang="en-US" b="1" dirty="0" smtClean="0"/>
              <a:t>强</a:t>
            </a:r>
            <a:r>
              <a:rPr kumimoji="1" lang="zh-CN" altLang="en-US" dirty="0" smtClean="0"/>
              <a:t>安全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基于</a:t>
            </a:r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框架的多层权限认证系统，安全可靠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对患者隐私数据进行匿名化处理，保护个人隐私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051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 smtClean="0"/>
              <a:t>tranSMART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不仅限于管理数据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丰富的统计功能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支持协同分析多个研究项目的数据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能够可视化数据统计结果</a:t>
            </a:r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	</a:t>
            </a:r>
            <a:endParaRPr kumimoji="1" lang="zh-CN" altLang="en-US" dirty="0"/>
          </a:p>
        </p:txBody>
      </p:sp>
      <p:pic>
        <p:nvPicPr>
          <p:cNvPr id="4" name="图片 3" descr="Screen Shot 2015-04-25 at 10.47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356992"/>
            <a:ext cx="6012160" cy="3258662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1309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 smtClean="0"/>
              <a:t>tranSMART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高级工作流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强大的高级分析工作流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可将临床数据与分子数据协同统计分析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支持对高维数据（</a:t>
            </a:r>
            <a:r>
              <a:rPr kumimoji="1" lang="en-US" altLang="zh-CN" dirty="0"/>
              <a:t>RNA</a:t>
            </a:r>
            <a:r>
              <a:rPr kumimoji="1" lang="zh-CN" altLang="en-US" dirty="0"/>
              <a:t>等）的分析能力</a:t>
            </a:r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	</a:t>
            </a:r>
            <a:endParaRPr kumimoji="1" lang="zh-CN" altLang="en-US" dirty="0"/>
          </a:p>
        </p:txBody>
      </p:sp>
      <p:grpSp>
        <p:nvGrpSpPr>
          <p:cNvPr id="14" name="组 13"/>
          <p:cNvGrpSpPr/>
          <p:nvPr/>
        </p:nvGrpSpPr>
        <p:grpSpPr>
          <a:xfrm>
            <a:off x="467544" y="3356992"/>
            <a:ext cx="7919417" cy="3167633"/>
            <a:chOff x="180975" y="2349500"/>
            <a:chExt cx="8640763" cy="4175125"/>
          </a:xfrm>
        </p:grpSpPr>
        <p:sp>
          <p:nvSpPr>
            <p:cNvPr id="15" name="AutoShape 2"/>
            <p:cNvSpPr>
              <a:spLocks noChangeArrowheads="1"/>
            </p:cNvSpPr>
            <p:nvPr/>
          </p:nvSpPr>
          <p:spPr bwMode="auto">
            <a:xfrm>
              <a:off x="328613" y="3143250"/>
              <a:ext cx="3884612" cy="259080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339966"/>
                </a:gs>
              </a:gsLst>
              <a:lin ang="5400000" scaled="1"/>
            </a:gradFill>
            <a:ln w="28575" cmpd="sng">
              <a:solidFill>
                <a:srgbClr val="3399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dirty="0"/>
            </a:p>
          </p:txBody>
        </p:sp>
        <p:pic>
          <p:nvPicPr>
            <p:cNvPr id="16" name="Picture 3" descr="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" y="3213100"/>
              <a:ext cx="1744663" cy="1279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7" name="Picture 4" descr="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63" y="4378325"/>
              <a:ext cx="1744662" cy="1279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652376" y="3678250"/>
              <a:ext cx="902249" cy="36510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bg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ea typeface="黑体" charset="0"/>
                  <a:cs typeface="黑体" charset="0"/>
                </a:rPr>
                <a:t>分子数据</a:t>
              </a:r>
            </a:p>
          </p:txBody>
        </p:sp>
        <p:sp>
          <p:nvSpPr>
            <p:cNvPr id="19" name="Text Box 6"/>
            <p:cNvSpPr txBox="1">
              <a:spLocks noChangeArrowheads="1"/>
            </p:cNvSpPr>
            <p:nvPr/>
          </p:nvSpPr>
          <p:spPr bwMode="auto">
            <a:xfrm>
              <a:off x="652376" y="4912090"/>
              <a:ext cx="864235" cy="36510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ea typeface="黑体" charset="0"/>
                  <a:cs typeface="黑体" charset="0"/>
                </a:rPr>
                <a:t>临床数据</a:t>
              </a:r>
            </a:p>
          </p:txBody>
        </p:sp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2487613" y="4362451"/>
              <a:ext cx="2263775" cy="608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TW" altLang="en-US" sz="2400" dirty="0">
                <a:solidFill>
                  <a:schemeClr val="bg1"/>
                </a:solidFill>
                <a:ea typeface="PMingLiU" charset="0"/>
                <a:cs typeface="PMingLiU" charset="0"/>
              </a:endParaRPr>
            </a:p>
          </p:txBody>
        </p:sp>
        <p:sp>
          <p:nvSpPr>
            <p:cNvPr id="21" name="AutoShape 8"/>
            <p:cNvSpPr>
              <a:spLocks/>
            </p:cNvSpPr>
            <p:nvPr/>
          </p:nvSpPr>
          <p:spPr bwMode="auto">
            <a:xfrm>
              <a:off x="1622425" y="3789363"/>
              <a:ext cx="792163" cy="1655762"/>
            </a:xfrm>
            <a:prstGeom prst="rightBrace">
              <a:avLst>
                <a:gd name="adj1" fmla="val 17418"/>
                <a:gd name="adj2" fmla="val 50000"/>
              </a:avLst>
            </a:prstGeom>
            <a:noFill/>
            <a:ln w="28575" cmpd="sng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pic>
          <p:nvPicPr>
            <p:cNvPr id="22" name="Picture 9" descr="统计图二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0688" y="3860800"/>
              <a:ext cx="2384425" cy="2303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3" name="Picture 10" descr="统计图一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888" y="3429000"/>
              <a:ext cx="2160587" cy="185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4" name="Picture 11" descr="统计图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7050" y="2708275"/>
              <a:ext cx="1728788" cy="179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5" name="AutoShape 12"/>
            <p:cNvSpPr>
              <a:spLocks noChangeArrowheads="1"/>
            </p:cNvSpPr>
            <p:nvPr/>
          </p:nvSpPr>
          <p:spPr bwMode="auto">
            <a:xfrm>
              <a:off x="5365750" y="2349500"/>
              <a:ext cx="3455988" cy="4175125"/>
            </a:xfrm>
            <a:prstGeom prst="flowChartAlternateProcess">
              <a:avLst/>
            </a:prstGeom>
            <a:noFill/>
            <a:ln w="28575" cmpd="sng">
              <a:solidFill>
                <a:srgbClr val="3399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6" name="AutoShape 13"/>
            <p:cNvSpPr>
              <a:spLocks noChangeArrowheads="1"/>
            </p:cNvSpPr>
            <p:nvPr/>
          </p:nvSpPr>
          <p:spPr bwMode="auto">
            <a:xfrm>
              <a:off x="4356100" y="4149725"/>
              <a:ext cx="863600" cy="719138"/>
            </a:xfrm>
            <a:prstGeom prst="rightArrow">
              <a:avLst>
                <a:gd name="adj1" fmla="val 50000"/>
                <a:gd name="adj2" fmla="val 30022"/>
              </a:avLst>
            </a:prstGeom>
            <a:solidFill>
              <a:srgbClr val="339966"/>
            </a:solidFill>
            <a:ln w="9525" cmpd="sng">
              <a:solidFill>
                <a:srgbClr val="3399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27" name="Picture 32" descr="444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725144"/>
            <a:ext cx="161766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94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tranSMART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效益</a:t>
            </a:r>
            <a:endParaRPr kumimoji="1" lang="zh-CN" altLang="en-US" dirty="0"/>
          </a:p>
        </p:txBody>
      </p:sp>
      <p:pic>
        <p:nvPicPr>
          <p:cNvPr id="4" name="内容占位符 3" descr="99999 (dragged)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13" r="-20313"/>
          <a:stretch>
            <a:fillRect/>
          </a:stretch>
        </p:blipFill>
        <p:spPr>
          <a:xfrm>
            <a:off x="457200" y="1902593"/>
            <a:ext cx="8291264" cy="4422007"/>
          </a:xfrm>
        </p:spPr>
      </p:pic>
    </p:spTree>
    <p:extLst>
      <p:ext uri="{BB962C8B-B14F-4D97-AF65-F5344CB8AC3E}">
        <p14:creationId xmlns:p14="http://schemas.microsoft.com/office/powerpoint/2010/main" val="3566908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629</TotalTime>
  <Words>407</Words>
  <Application>Microsoft Macintosh PowerPoint</Application>
  <PresentationFormat>全屏显示(4:3)</PresentationFormat>
  <Paragraphs>131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流畅</vt:lpstr>
      <vt:lpstr>tranSMART WikiHealth InternalWiki </vt:lpstr>
      <vt:lpstr>tranSMART</vt:lpstr>
      <vt:lpstr>项目背景 -- 什么是转化医学</vt:lpstr>
      <vt:lpstr>项目背景 -- 转化医学面临的重大问题</vt:lpstr>
      <vt:lpstr>tranSMART – 简介</vt:lpstr>
      <vt:lpstr>tranSMART- 数据管理</vt:lpstr>
      <vt:lpstr>tranSMART-不仅限于管理数据</vt:lpstr>
      <vt:lpstr>tranSMART-高级工作流</vt:lpstr>
      <vt:lpstr>tranSMART-效益</vt:lpstr>
      <vt:lpstr>tranSMART-已取得成果</vt:lpstr>
      <vt:lpstr>tranSMART—潜在市场</vt:lpstr>
      <vt:lpstr>tranSMART-future work</vt:lpstr>
      <vt:lpstr>tranSMART-愿景</vt:lpstr>
      <vt:lpstr>WikiHealth</vt:lpstr>
      <vt:lpstr>WikiHealth – 项目背景</vt:lpstr>
      <vt:lpstr>Wikihealth – 个人健康管理的新模式</vt:lpstr>
      <vt:lpstr>WikiHealth – 项目架构</vt:lpstr>
      <vt:lpstr>WikiHealth – 手机端</vt:lpstr>
      <vt:lpstr>WikiHealth – 云端</vt:lpstr>
      <vt:lpstr>WikiHealth – 大数据分析</vt:lpstr>
      <vt:lpstr>WikiHealth – 愿景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tranSMART入门指南 </dc:title>
  <cp:lastModifiedBy>Charles Zhuo Chen</cp:lastModifiedBy>
  <cp:revision>40</cp:revision>
  <dcterms:modified xsi:type="dcterms:W3CDTF">2015-04-25T15:40:54Z</dcterms:modified>
</cp:coreProperties>
</file>